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4" r:id="rId13"/>
    <p:sldId id="27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8288000" cy="10287000"/>
  <p:notesSz cx="6858000" cy="9144000"/>
  <p:embeddedFontLst>
    <p:embeddedFont>
      <p:font typeface="Monda" panose="020B0604020202020204" charset="0"/>
      <p:regular r:id="rId22"/>
    </p:embeddedFont>
    <p:embeddedFont>
      <p:font typeface="Monda Bold" panose="020B0604020202020204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2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1.sv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7.png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7.png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7.pn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7.png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7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0273278" y="5039691"/>
            <a:ext cx="9295205" cy="5948931"/>
          </a:xfrm>
          <a:custGeom>
            <a:avLst/>
            <a:gdLst/>
            <a:ahLst/>
            <a:cxnLst/>
            <a:rect l="l" t="t" r="r" b="b"/>
            <a:pathLst>
              <a:path w="9295205" h="5948931">
                <a:moveTo>
                  <a:pt x="9295205" y="0"/>
                </a:moveTo>
                <a:lnTo>
                  <a:pt x="0" y="0"/>
                </a:lnTo>
                <a:lnTo>
                  <a:pt x="0" y="5948932"/>
                </a:lnTo>
                <a:lnTo>
                  <a:pt x="9295205" y="5948932"/>
                </a:lnTo>
                <a:lnTo>
                  <a:pt x="929520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V="1">
            <a:off x="-1280483" y="-701623"/>
            <a:ext cx="9295205" cy="5948931"/>
          </a:xfrm>
          <a:custGeom>
            <a:avLst/>
            <a:gdLst/>
            <a:ahLst/>
            <a:cxnLst/>
            <a:rect l="l" t="t" r="r" b="b"/>
            <a:pathLst>
              <a:path w="9295205" h="5948931">
                <a:moveTo>
                  <a:pt x="0" y="5948932"/>
                </a:moveTo>
                <a:lnTo>
                  <a:pt x="9295205" y="5948932"/>
                </a:lnTo>
                <a:lnTo>
                  <a:pt x="9295205" y="0"/>
                </a:lnTo>
                <a:lnTo>
                  <a:pt x="0" y="0"/>
                </a:lnTo>
                <a:lnTo>
                  <a:pt x="0" y="594893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790631" y="-3420266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1"/>
                </a:lnTo>
                <a:lnTo>
                  <a:pt x="0" y="77750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391075" y="4636940"/>
            <a:ext cx="11505850" cy="3963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2"/>
              </a:lnSpc>
            </a:pPr>
            <a:r>
              <a:rPr lang="en-US" sz="2416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[Ms.Kadambari Jadhav - 250245920036]</a:t>
            </a:r>
          </a:p>
          <a:p>
            <a:pPr algn="ctr">
              <a:lnSpc>
                <a:spcPts val="3382"/>
              </a:lnSpc>
            </a:pPr>
            <a:r>
              <a:rPr lang="en-US" sz="2416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[Mr.Aditya Wankhade-250245920003]</a:t>
            </a:r>
          </a:p>
          <a:p>
            <a:pPr algn="ctr">
              <a:lnSpc>
                <a:spcPts val="3382"/>
              </a:lnSpc>
            </a:pPr>
            <a:r>
              <a:rPr lang="en-US" sz="2416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[Ms.Shruti Rasane-250245920070]</a:t>
            </a:r>
          </a:p>
          <a:p>
            <a:pPr algn="ctr">
              <a:lnSpc>
                <a:spcPts val="3382"/>
              </a:lnSpc>
            </a:pPr>
            <a:r>
              <a:rPr lang="en-US" sz="2416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[Mr.Pravin Yalameli-250245920066]</a:t>
            </a:r>
          </a:p>
          <a:p>
            <a:pPr algn="ctr">
              <a:lnSpc>
                <a:spcPts val="3382"/>
              </a:lnSpc>
            </a:pPr>
            <a:r>
              <a:rPr lang="en-US" sz="2416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[Mr.Ganesh Tambale-2502459200089]</a:t>
            </a:r>
          </a:p>
          <a:p>
            <a:pPr algn="ctr">
              <a:lnSpc>
                <a:spcPts val="4922"/>
              </a:lnSpc>
            </a:pPr>
            <a:endParaRPr lang="en-US" sz="2416">
              <a:solidFill>
                <a:srgbClr val="002B58"/>
              </a:solidFill>
              <a:latin typeface="Monda"/>
              <a:ea typeface="Monda"/>
              <a:cs typeface="Monda"/>
              <a:sym typeface="Monda"/>
            </a:endParaRPr>
          </a:p>
          <a:p>
            <a:pPr algn="ctr">
              <a:lnSpc>
                <a:spcPts val="4922"/>
              </a:lnSpc>
            </a:pPr>
            <a:r>
              <a:rPr lang="en-US" sz="3516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Institute of Emerging Technologies</a:t>
            </a:r>
          </a:p>
          <a:p>
            <a:pPr algn="ctr">
              <a:lnSpc>
                <a:spcPts val="4922"/>
              </a:lnSpc>
            </a:pPr>
            <a:r>
              <a:rPr lang="en-US" sz="3516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PG-DAC Batch: February 2025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500007" y="1386068"/>
            <a:ext cx="13287985" cy="1891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454"/>
              </a:lnSpc>
            </a:pPr>
            <a:r>
              <a:rPr lang="en-US" sz="11038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UIRADAR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61475" y="3401211"/>
            <a:ext cx="14565049" cy="632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3"/>
              </a:lnSpc>
            </a:pPr>
            <a:r>
              <a:rPr lang="en-US" sz="4939" b="1" spc="-414" dirty="0" smtClean="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An  Application  </a:t>
            </a:r>
            <a:r>
              <a:rPr lang="en-US" sz="4939" b="1" spc="-414" dirty="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for UI Defects Detection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790631" y="-3420266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1"/>
                </a:lnTo>
                <a:lnTo>
                  <a:pt x="0" y="7775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367119" y="3860343"/>
            <a:ext cx="11699089" cy="2832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Responsive UI on multiple devices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Scalable API response time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Secure storage for images and user data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Optimized DB and image processing</a:t>
            </a:r>
          </a:p>
          <a:p>
            <a:pPr algn="l">
              <a:lnSpc>
                <a:spcPts val="4555"/>
              </a:lnSpc>
            </a:pPr>
            <a:endParaRPr lang="en-US" sz="3253">
              <a:solidFill>
                <a:srgbClr val="002B58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128563" y="2199262"/>
            <a:ext cx="11953836" cy="1925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9"/>
              </a:lnSpc>
            </a:pPr>
            <a:r>
              <a:rPr lang="en-US" sz="55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PERFORMANCE REQUIREMENTS</a:t>
            </a:r>
          </a:p>
          <a:p>
            <a:pPr algn="ctr">
              <a:lnSpc>
                <a:spcPts val="7769"/>
              </a:lnSpc>
            </a:pPr>
            <a:endParaRPr lang="en-US" sz="5550" b="1">
              <a:solidFill>
                <a:srgbClr val="002B58"/>
              </a:solidFill>
              <a:latin typeface="Monda Bold"/>
              <a:ea typeface="Monda Bold"/>
              <a:cs typeface="Monda Bold"/>
              <a:sym typeface="Monda Bold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3367119" y="2304037"/>
            <a:ext cx="587071" cy="650760"/>
          </a:xfrm>
          <a:custGeom>
            <a:avLst/>
            <a:gdLst/>
            <a:ahLst/>
            <a:cxnLst/>
            <a:rect l="l" t="t" r="r" b="b"/>
            <a:pathLst>
              <a:path w="587071" h="650760">
                <a:moveTo>
                  <a:pt x="0" y="0"/>
                </a:moveTo>
                <a:lnTo>
                  <a:pt x="587072" y="0"/>
                </a:lnTo>
                <a:lnTo>
                  <a:pt x="587072" y="650760"/>
                </a:lnTo>
                <a:lnTo>
                  <a:pt x="0" y="6507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flipV="1">
            <a:off x="-1280483" y="-701623"/>
            <a:ext cx="6202987" cy="3969911"/>
          </a:xfrm>
          <a:custGeom>
            <a:avLst/>
            <a:gdLst/>
            <a:ahLst/>
            <a:cxnLst/>
            <a:rect l="l" t="t" r="r" b="b"/>
            <a:pathLst>
              <a:path w="6202987" h="3969911">
                <a:moveTo>
                  <a:pt x="0" y="3969912"/>
                </a:moveTo>
                <a:lnTo>
                  <a:pt x="6202986" y="3969912"/>
                </a:lnTo>
                <a:lnTo>
                  <a:pt x="6202986" y="0"/>
                </a:lnTo>
                <a:lnTo>
                  <a:pt x="0" y="0"/>
                </a:lnTo>
                <a:lnTo>
                  <a:pt x="0" y="3969912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895600" y="83820"/>
            <a:ext cx="12496800" cy="9637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769"/>
              </a:lnSpc>
            </a:pPr>
            <a:r>
              <a:rPr lang="en-US" sz="5550" b="1" dirty="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DATA FLOW DIAGRAM: Level Zero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-1280483" y="-701623"/>
            <a:ext cx="6202987" cy="3969911"/>
          </a:xfrm>
          <a:custGeom>
            <a:avLst/>
            <a:gdLst/>
            <a:ahLst/>
            <a:cxnLst/>
            <a:rect l="l" t="t" r="r" b="b"/>
            <a:pathLst>
              <a:path w="6202987" h="3969911">
                <a:moveTo>
                  <a:pt x="0" y="3969912"/>
                </a:moveTo>
                <a:lnTo>
                  <a:pt x="6202986" y="3969912"/>
                </a:lnTo>
                <a:lnTo>
                  <a:pt x="6202986" y="0"/>
                </a:lnTo>
                <a:lnTo>
                  <a:pt x="0" y="0"/>
                </a:lnTo>
                <a:lnTo>
                  <a:pt x="0" y="396991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208" y="1055165"/>
            <a:ext cx="13499598" cy="854682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200400" y="83820"/>
            <a:ext cx="13868400" cy="9637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769"/>
              </a:lnSpc>
            </a:pPr>
            <a:r>
              <a:rPr lang="en-US" sz="5550" b="1" dirty="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DATA FLOW DIAGRAM: Level One</a:t>
            </a:r>
          </a:p>
        </p:txBody>
      </p:sp>
      <p:sp>
        <p:nvSpPr>
          <p:cNvPr id="6" name="Freeform 6"/>
          <p:cNvSpPr/>
          <p:nvPr/>
        </p:nvSpPr>
        <p:spPr>
          <a:xfrm flipV="1">
            <a:off x="-1280483" y="-701623"/>
            <a:ext cx="6202987" cy="3969911"/>
          </a:xfrm>
          <a:custGeom>
            <a:avLst/>
            <a:gdLst/>
            <a:ahLst/>
            <a:cxnLst/>
            <a:rect l="l" t="t" r="r" b="b"/>
            <a:pathLst>
              <a:path w="6202987" h="3969911">
                <a:moveTo>
                  <a:pt x="0" y="3969912"/>
                </a:moveTo>
                <a:lnTo>
                  <a:pt x="6202986" y="3969912"/>
                </a:lnTo>
                <a:lnTo>
                  <a:pt x="6202986" y="0"/>
                </a:lnTo>
                <a:lnTo>
                  <a:pt x="0" y="0"/>
                </a:lnTo>
                <a:lnTo>
                  <a:pt x="0" y="396991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1153446"/>
            <a:ext cx="1291590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76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757608" y="83820"/>
            <a:ext cx="9086970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9"/>
              </a:lnSpc>
            </a:pPr>
            <a:r>
              <a:rPr lang="en-US" sz="55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DATA FLOW DIAGRAM: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-1280483" y="-701623"/>
            <a:ext cx="6202987" cy="3969911"/>
          </a:xfrm>
          <a:custGeom>
            <a:avLst/>
            <a:gdLst/>
            <a:ahLst/>
            <a:cxnLst/>
            <a:rect l="l" t="t" r="r" b="b"/>
            <a:pathLst>
              <a:path w="6202987" h="3969911">
                <a:moveTo>
                  <a:pt x="0" y="3969912"/>
                </a:moveTo>
                <a:lnTo>
                  <a:pt x="6202986" y="3969912"/>
                </a:lnTo>
                <a:lnTo>
                  <a:pt x="6202986" y="0"/>
                </a:lnTo>
                <a:lnTo>
                  <a:pt x="0" y="0"/>
                </a:lnTo>
                <a:lnTo>
                  <a:pt x="0" y="396991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1026" name="Picture 2" descr="image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1351220"/>
            <a:ext cx="8497636" cy="8569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2548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V="1">
            <a:off x="-1280483" y="-701623"/>
            <a:ext cx="5196791" cy="3325946"/>
          </a:xfrm>
          <a:custGeom>
            <a:avLst/>
            <a:gdLst/>
            <a:ahLst/>
            <a:cxnLst/>
            <a:rect l="l" t="t" r="r" b="b"/>
            <a:pathLst>
              <a:path w="5196791" h="3325946">
                <a:moveTo>
                  <a:pt x="0" y="3325947"/>
                </a:moveTo>
                <a:lnTo>
                  <a:pt x="5196791" y="3325947"/>
                </a:lnTo>
                <a:lnTo>
                  <a:pt x="5196791" y="0"/>
                </a:lnTo>
                <a:lnTo>
                  <a:pt x="0" y="0"/>
                </a:lnTo>
                <a:lnTo>
                  <a:pt x="0" y="3325947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782993" y="185527"/>
            <a:ext cx="9086970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9"/>
              </a:lnSpc>
            </a:pPr>
            <a:r>
              <a:rPr lang="en-US" sz="55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USE CASE DIAGRAM: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-1280483" y="-701623"/>
            <a:ext cx="5196791" cy="3325946"/>
          </a:xfrm>
          <a:custGeom>
            <a:avLst/>
            <a:gdLst/>
            <a:ahLst/>
            <a:cxnLst/>
            <a:rect l="l" t="t" r="r" b="b"/>
            <a:pathLst>
              <a:path w="5196791" h="3325946">
                <a:moveTo>
                  <a:pt x="0" y="3325947"/>
                </a:moveTo>
                <a:lnTo>
                  <a:pt x="5196791" y="3325947"/>
                </a:lnTo>
                <a:lnTo>
                  <a:pt x="5196791" y="0"/>
                </a:lnTo>
                <a:lnTo>
                  <a:pt x="0" y="0"/>
                </a:lnTo>
                <a:lnTo>
                  <a:pt x="0" y="332594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834212" y="279024"/>
            <a:ext cx="9086970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9"/>
              </a:lnSpc>
            </a:pPr>
            <a:r>
              <a:rPr lang="en-US" sz="55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CLASS DIAGRAM: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400300"/>
            <a:ext cx="11302990" cy="736758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-1280483" y="-701623"/>
            <a:ext cx="5196791" cy="3325946"/>
          </a:xfrm>
          <a:custGeom>
            <a:avLst/>
            <a:gdLst/>
            <a:ahLst/>
            <a:cxnLst/>
            <a:rect l="l" t="t" r="r" b="b"/>
            <a:pathLst>
              <a:path w="5196791" h="3325946">
                <a:moveTo>
                  <a:pt x="0" y="3325947"/>
                </a:moveTo>
                <a:lnTo>
                  <a:pt x="5196791" y="3325947"/>
                </a:lnTo>
                <a:lnTo>
                  <a:pt x="5196791" y="0"/>
                </a:lnTo>
                <a:lnTo>
                  <a:pt x="0" y="0"/>
                </a:lnTo>
                <a:lnTo>
                  <a:pt x="0" y="332594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00600" y="488910"/>
            <a:ext cx="9086970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9"/>
              </a:lnSpc>
            </a:pPr>
            <a:r>
              <a:rPr lang="en-US" sz="5550" b="1" dirty="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SEQUENCE DIAGRAM:</a:t>
            </a:r>
          </a:p>
        </p:txBody>
      </p:sp>
      <p:sp>
        <p:nvSpPr>
          <p:cNvPr id="3" name="Freeform 3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1433790"/>
            <a:ext cx="5910512" cy="858341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flipV="1">
            <a:off x="-1280483" y="-701623"/>
            <a:ext cx="5196791" cy="3325946"/>
          </a:xfrm>
          <a:custGeom>
            <a:avLst/>
            <a:gdLst/>
            <a:ahLst/>
            <a:cxnLst/>
            <a:rect l="l" t="t" r="r" b="b"/>
            <a:pathLst>
              <a:path w="5196791" h="3325946">
                <a:moveTo>
                  <a:pt x="0" y="3325947"/>
                </a:moveTo>
                <a:lnTo>
                  <a:pt x="5196791" y="3325947"/>
                </a:lnTo>
                <a:lnTo>
                  <a:pt x="5196791" y="0"/>
                </a:lnTo>
                <a:lnTo>
                  <a:pt x="0" y="0"/>
                </a:lnTo>
                <a:lnTo>
                  <a:pt x="0" y="332594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105400" y="190500"/>
            <a:ext cx="9086970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9"/>
              </a:lnSpc>
            </a:pPr>
            <a:r>
              <a:rPr lang="en-US" sz="5550" b="1" dirty="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ACTIVITY DIAGRAM: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1135380"/>
            <a:ext cx="3662156" cy="907869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-1280483" y="-701623"/>
            <a:ext cx="5196791" cy="3325946"/>
          </a:xfrm>
          <a:custGeom>
            <a:avLst/>
            <a:gdLst/>
            <a:ahLst/>
            <a:cxnLst/>
            <a:rect l="l" t="t" r="r" b="b"/>
            <a:pathLst>
              <a:path w="5196791" h="3325946">
                <a:moveTo>
                  <a:pt x="0" y="3325947"/>
                </a:moveTo>
                <a:lnTo>
                  <a:pt x="5196791" y="3325947"/>
                </a:lnTo>
                <a:lnTo>
                  <a:pt x="5196791" y="0"/>
                </a:lnTo>
                <a:lnTo>
                  <a:pt x="0" y="0"/>
                </a:lnTo>
                <a:lnTo>
                  <a:pt x="0" y="332594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915217" y="503872"/>
            <a:ext cx="9086970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9"/>
              </a:lnSpc>
            </a:pPr>
            <a:r>
              <a:rPr lang="en-US" sz="55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DEPLOYMENT DIAGRAM:</a:t>
            </a:r>
          </a:p>
        </p:txBody>
      </p:sp>
      <p:sp>
        <p:nvSpPr>
          <p:cNvPr id="3" name="Freeform 3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389" y="1516041"/>
            <a:ext cx="14906625" cy="74485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-1280483" y="-701623"/>
            <a:ext cx="5196791" cy="3325946"/>
          </a:xfrm>
          <a:custGeom>
            <a:avLst/>
            <a:gdLst/>
            <a:ahLst/>
            <a:cxnLst/>
            <a:rect l="l" t="t" r="r" b="b"/>
            <a:pathLst>
              <a:path w="5196791" h="3325946">
                <a:moveTo>
                  <a:pt x="0" y="3325947"/>
                </a:moveTo>
                <a:lnTo>
                  <a:pt x="5196791" y="3325947"/>
                </a:lnTo>
                <a:lnTo>
                  <a:pt x="5196791" y="0"/>
                </a:lnTo>
                <a:lnTo>
                  <a:pt x="0" y="0"/>
                </a:lnTo>
                <a:lnTo>
                  <a:pt x="0" y="332594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019800" y="106760"/>
            <a:ext cx="9086970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9"/>
              </a:lnSpc>
            </a:pPr>
            <a:r>
              <a:rPr lang="en-US" sz="5550" b="1" dirty="0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ER DIAGRAM:</a:t>
            </a:r>
          </a:p>
        </p:txBody>
      </p:sp>
      <p:sp>
        <p:nvSpPr>
          <p:cNvPr id="3" name="Freeform 3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08235"/>
            <a:ext cx="13649325" cy="85820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457754" y="1028700"/>
            <a:ext cx="5117171" cy="4509507"/>
          </a:xfrm>
          <a:custGeom>
            <a:avLst/>
            <a:gdLst/>
            <a:ahLst/>
            <a:cxnLst/>
            <a:rect l="l" t="t" r="r" b="b"/>
            <a:pathLst>
              <a:path w="5117171" h="4509507">
                <a:moveTo>
                  <a:pt x="0" y="0"/>
                </a:moveTo>
                <a:lnTo>
                  <a:pt x="5117171" y="0"/>
                </a:lnTo>
                <a:lnTo>
                  <a:pt x="5117171" y="4509507"/>
                </a:lnTo>
                <a:lnTo>
                  <a:pt x="0" y="45095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802738" y="6221561"/>
            <a:ext cx="5772187" cy="3254070"/>
          </a:xfrm>
          <a:custGeom>
            <a:avLst/>
            <a:gdLst/>
            <a:ahLst/>
            <a:cxnLst/>
            <a:rect l="l" t="t" r="r" b="b"/>
            <a:pathLst>
              <a:path w="5772187" h="3254070">
                <a:moveTo>
                  <a:pt x="0" y="0"/>
                </a:moveTo>
                <a:lnTo>
                  <a:pt x="5772187" y="0"/>
                </a:lnTo>
                <a:lnTo>
                  <a:pt x="5772187" y="3254070"/>
                </a:lnTo>
                <a:lnTo>
                  <a:pt x="0" y="32540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4388903"/>
            <a:ext cx="11699089" cy="2260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55"/>
              </a:lnSpc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Q)What is WCAG?</a:t>
            </a:r>
          </a:p>
          <a:p>
            <a:pPr algn="l">
              <a:lnSpc>
                <a:spcPts val="4555"/>
              </a:lnSpc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Web Content Accessibility Guidelines that checks for contrast violations, text readability, and accessibility flaws.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22503" y="923925"/>
            <a:ext cx="9086970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9"/>
              </a:lnSpc>
            </a:pPr>
            <a:r>
              <a:rPr lang="en-US" sz="55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KEY CONCEPTS: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7215122"/>
            <a:ext cx="11699089" cy="2260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55"/>
              </a:lnSpc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Q)Why &amp; How?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Used to analyze focus areas in UI based on static screenshots.</a:t>
            </a:r>
          </a:p>
          <a:p>
            <a:pPr algn="l">
              <a:lnSpc>
                <a:spcPts val="4555"/>
              </a:lnSpc>
            </a:pPr>
            <a:endParaRPr lang="en-US" sz="3253">
              <a:solidFill>
                <a:srgbClr val="002B58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2094236"/>
            <a:ext cx="11699089" cy="2260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55"/>
              </a:lnSpc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Q)What is a Heatmap?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 visual tool that simulates user attention on UI elements using color intensity.</a:t>
            </a:r>
          </a:p>
          <a:p>
            <a:pPr algn="l">
              <a:lnSpc>
                <a:spcPts val="4555"/>
              </a:lnSpc>
            </a:pPr>
            <a:endParaRPr lang="en-US" sz="3253">
              <a:solidFill>
                <a:srgbClr val="002B58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sp>
        <p:nvSpPr>
          <p:cNvPr id="10" name="Freeform 10"/>
          <p:cNvSpPr/>
          <p:nvPr/>
        </p:nvSpPr>
        <p:spPr>
          <a:xfrm flipV="1">
            <a:off x="-1280483" y="-701623"/>
            <a:ext cx="5196791" cy="3325946"/>
          </a:xfrm>
          <a:custGeom>
            <a:avLst/>
            <a:gdLst/>
            <a:ahLst/>
            <a:cxnLst/>
            <a:rect l="l" t="t" r="r" b="b"/>
            <a:pathLst>
              <a:path w="5196791" h="3325946">
                <a:moveTo>
                  <a:pt x="0" y="3325947"/>
                </a:moveTo>
                <a:lnTo>
                  <a:pt x="5196791" y="3325947"/>
                </a:lnTo>
                <a:lnTo>
                  <a:pt x="5196791" y="0"/>
                </a:lnTo>
                <a:lnTo>
                  <a:pt x="0" y="0"/>
                </a:lnTo>
                <a:lnTo>
                  <a:pt x="0" y="3325947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28600" y="11401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0273278" y="5039691"/>
            <a:ext cx="9295205" cy="5948931"/>
          </a:xfrm>
          <a:custGeom>
            <a:avLst/>
            <a:gdLst/>
            <a:ahLst/>
            <a:cxnLst/>
            <a:rect l="l" t="t" r="r" b="b"/>
            <a:pathLst>
              <a:path w="9295205" h="5948931">
                <a:moveTo>
                  <a:pt x="9295205" y="0"/>
                </a:moveTo>
                <a:lnTo>
                  <a:pt x="0" y="0"/>
                </a:lnTo>
                <a:lnTo>
                  <a:pt x="0" y="5948932"/>
                </a:lnTo>
                <a:lnTo>
                  <a:pt x="9295205" y="5948932"/>
                </a:lnTo>
                <a:lnTo>
                  <a:pt x="929520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V="1">
            <a:off x="-1280483" y="-701623"/>
            <a:ext cx="9295205" cy="5948931"/>
          </a:xfrm>
          <a:custGeom>
            <a:avLst/>
            <a:gdLst/>
            <a:ahLst/>
            <a:cxnLst/>
            <a:rect l="l" t="t" r="r" b="b"/>
            <a:pathLst>
              <a:path w="9295205" h="5948931">
                <a:moveTo>
                  <a:pt x="0" y="5948932"/>
                </a:moveTo>
                <a:lnTo>
                  <a:pt x="9295205" y="5948932"/>
                </a:lnTo>
                <a:lnTo>
                  <a:pt x="9295205" y="0"/>
                </a:lnTo>
                <a:lnTo>
                  <a:pt x="0" y="0"/>
                </a:lnTo>
                <a:lnTo>
                  <a:pt x="0" y="594893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375022" y="-2527703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1"/>
                </a:lnTo>
                <a:lnTo>
                  <a:pt x="0" y="77750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685800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743480" y="4136923"/>
            <a:ext cx="12801040" cy="1813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887"/>
              </a:lnSpc>
            </a:pPr>
            <a:r>
              <a:rPr lang="en-US" sz="10634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2819320" y="6669158"/>
            <a:ext cx="6749163" cy="4319464"/>
          </a:xfrm>
          <a:custGeom>
            <a:avLst/>
            <a:gdLst/>
            <a:ahLst/>
            <a:cxnLst/>
            <a:rect l="l" t="t" r="r" b="b"/>
            <a:pathLst>
              <a:path w="6749163" h="4319464">
                <a:moveTo>
                  <a:pt x="6749163" y="0"/>
                </a:moveTo>
                <a:lnTo>
                  <a:pt x="0" y="0"/>
                </a:lnTo>
                <a:lnTo>
                  <a:pt x="0" y="4319465"/>
                </a:lnTo>
                <a:lnTo>
                  <a:pt x="6749163" y="4319465"/>
                </a:lnTo>
                <a:lnTo>
                  <a:pt x="674916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V="1">
            <a:off x="-1280483" y="-701623"/>
            <a:ext cx="6552026" cy="4193297"/>
          </a:xfrm>
          <a:custGeom>
            <a:avLst/>
            <a:gdLst/>
            <a:ahLst/>
            <a:cxnLst/>
            <a:rect l="l" t="t" r="r" b="b"/>
            <a:pathLst>
              <a:path w="6552026" h="4193297">
                <a:moveTo>
                  <a:pt x="0" y="4193297"/>
                </a:moveTo>
                <a:lnTo>
                  <a:pt x="6552026" y="4193297"/>
                </a:lnTo>
                <a:lnTo>
                  <a:pt x="6552026" y="0"/>
                </a:lnTo>
                <a:lnTo>
                  <a:pt x="0" y="0"/>
                </a:lnTo>
                <a:lnTo>
                  <a:pt x="0" y="419329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790631" y="-3420266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1"/>
                </a:lnTo>
                <a:lnTo>
                  <a:pt x="0" y="777501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294456" y="3139381"/>
            <a:ext cx="11699089" cy="5876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555"/>
              </a:lnSpc>
            </a:pPr>
            <a:endParaRPr dirty="0"/>
          </a:p>
          <a:p>
            <a:pPr algn="just">
              <a:lnSpc>
                <a:spcPts val="4555"/>
              </a:lnSpc>
            </a:pPr>
            <a:r>
              <a:rPr lang="en-US" sz="3253" dirty="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UI Radar is a web application </a:t>
            </a:r>
            <a:r>
              <a:rPr lang="en-US" sz="3253" dirty="0" smtClean="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that used for detection </a:t>
            </a:r>
            <a:r>
              <a:rPr lang="en-US" sz="3253" dirty="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of visual UI issues in screenshots.</a:t>
            </a:r>
          </a:p>
          <a:p>
            <a:pPr marL="702450" lvl="1" indent="-351225" algn="just">
              <a:lnSpc>
                <a:spcPts val="4555"/>
              </a:lnSpc>
              <a:buFont typeface="Arial"/>
              <a:buChar char="•"/>
            </a:pPr>
            <a:r>
              <a:rPr lang="en-US" sz="3253" dirty="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Analyzes UI screenshots using </a:t>
            </a:r>
            <a:r>
              <a:rPr lang="en-US" sz="3253" dirty="0" err="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heatmaps</a:t>
            </a:r>
            <a:r>
              <a:rPr lang="en-US" sz="3253" dirty="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 and WCAG standards</a:t>
            </a:r>
          </a:p>
          <a:p>
            <a:pPr marL="702450" lvl="1" indent="-351225" algn="just">
              <a:lnSpc>
                <a:spcPts val="4555"/>
              </a:lnSpc>
              <a:buFont typeface="Arial"/>
              <a:buChar char="•"/>
            </a:pPr>
            <a:r>
              <a:rPr lang="en-US" sz="3253" dirty="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Generates bug reports with annotations and recommendations</a:t>
            </a:r>
          </a:p>
          <a:p>
            <a:pPr marL="702450" lvl="1" indent="-351225" algn="just">
              <a:lnSpc>
                <a:spcPts val="4555"/>
              </a:lnSpc>
              <a:buFont typeface="Arial"/>
              <a:buChar char="•"/>
            </a:pPr>
            <a:r>
              <a:rPr lang="en-US" sz="3253" dirty="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Built using React, ASP.NET Core, </a:t>
            </a:r>
            <a:r>
              <a:rPr lang="en-US" sz="3253" dirty="0" err="1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Razorpay</a:t>
            </a:r>
            <a:r>
              <a:rPr lang="en-US" sz="3253" dirty="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, Azure Blob, MYSQL</a:t>
            </a:r>
          </a:p>
          <a:p>
            <a:pPr algn="just">
              <a:lnSpc>
                <a:spcPts val="4555"/>
              </a:lnSpc>
            </a:pPr>
            <a:endParaRPr lang="en-US" sz="3253" dirty="0">
              <a:solidFill>
                <a:srgbClr val="002B58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307884" y="1782245"/>
            <a:ext cx="9672231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9"/>
              </a:lnSpc>
            </a:pPr>
            <a:r>
              <a:rPr lang="en-US" sz="55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ABSTRACT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790631" y="-3420266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1"/>
                </a:lnTo>
                <a:lnTo>
                  <a:pt x="0" y="7775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418155" y="1228866"/>
            <a:ext cx="12734463" cy="1925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9"/>
              </a:lnSpc>
            </a:pPr>
            <a:r>
              <a:rPr lang="en-US" sz="55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PROBLEM DEFINITION &amp; SCOPE</a:t>
            </a:r>
          </a:p>
          <a:p>
            <a:pPr algn="ctr">
              <a:lnSpc>
                <a:spcPts val="7769"/>
              </a:lnSpc>
            </a:pPr>
            <a:endParaRPr lang="en-US" sz="5550" b="1">
              <a:solidFill>
                <a:srgbClr val="002B58"/>
              </a:solidFill>
              <a:latin typeface="Monda Bold"/>
              <a:ea typeface="Monda Bold"/>
              <a:cs typeface="Monda Bold"/>
              <a:sym typeface="Monda Bold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2336020" y="2466795"/>
            <a:ext cx="841622" cy="688026"/>
          </a:xfrm>
          <a:custGeom>
            <a:avLst/>
            <a:gdLst/>
            <a:ahLst/>
            <a:cxnLst/>
            <a:rect l="l" t="t" r="r" b="b"/>
            <a:pathLst>
              <a:path w="841622" h="688026">
                <a:moveTo>
                  <a:pt x="0" y="0"/>
                </a:moveTo>
                <a:lnTo>
                  <a:pt x="841623" y="0"/>
                </a:lnTo>
                <a:lnTo>
                  <a:pt x="841623" y="688026"/>
                </a:lnTo>
                <a:lnTo>
                  <a:pt x="0" y="6880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418155" y="2753658"/>
            <a:ext cx="13336298" cy="5220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30"/>
              </a:lnSpc>
            </a:pPr>
            <a:r>
              <a:rPr lang="en-US" sz="29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Problem Defination:</a:t>
            </a:r>
          </a:p>
          <a:p>
            <a:pPr marL="636906" lvl="1" indent="-318453" algn="l">
              <a:lnSpc>
                <a:spcPts val="4130"/>
              </a:lnSpc>
              <a:buFont typeface="Arial"/>
              <a:buChar char="•"/>
            </a:pPr>
            <a:r>
              <a:rPr lang="en-US" sz="295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Manual UI testing is slow, error-prone, and inconsistent.</a:t>
            </a:r>
          </a:p>
          <a:p>
            <a:pPr marL="636906" lvl="1" indent="-318453" algn="l">
              <a:lnSpc>
                <a:spcPts val="4130"/>
              </a:lnSpc>
              <a:buFont typeface="Arial"/>
              <a:buChar char="•"/>
            </a:pPr>
            <a:r>
              <a:rPr lang="en-US" sz="295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Multiple tools are needed for different types of UI and accessibility testing.</a:t>
            </a:r>
          </a:p>
          <a:p>
            <a:pPr marL="636906" lvl="1" indent="-318453" algn="l">
              <a:lnSpc>
                <a:spcPts val="4130"/>
              </a:lnSpc>
              <a:buFont typeface="Arial"/>
              <a:buChar char="•"/>
            </a:pPr>
            <a:r>
              <a:rPr lang="en-US" sz="295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Lack of a unified platform leads to fragmented testing workflows.</a:t>
            </a:r>
          </a:p>
          <a:p>
            <a:pPr marL="636906" lvl="1" indent="-318453" algn="l">
              <a:lnSpc>
                <a:spcPts val="4130"/>
              </a:lnSpc>
              <a:buFont typeface="Arial"/>
              <a:buChar char="•"/>
            </a:pPr>
            <a:r>
              <a:rPr lang="en-US" sz="295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Visual bugs and accessibility issues often go undetected until after deployment.</a:t>
            </a:r>
          </a:p>
          <a:p>
            <a:pPr marL="636906" lvl="1" indent="-318453" algn="l">
              <a:lnSpc>
                <a:spcPts val="4130"/>
              </a:lnSpc>
              <a:buFont typeface="Arial"/>
              <a:buChar char="•"/>
            </a:pPr>
            <a:r>
              <a:rPr lang="en-US" sz="2950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There's a strong need for early detection of UI issues before production release.</a:t>
            </a:r>
          </a:p>
          <a:p>
            <a:pPr algn="l">
              <a:lnSpc>
                <a:spcPts val="4130"/>
              </a:lnSpc>
            </a:pPr>
            <a:endParaRPr lang="en-US" sz="2950">
              <a:solidFill>
                <a:srgbClr val="002B58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sp>
        <p:nvSpPr>
          <p:cNvPr id="8" name="Freeform 8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V="1">
            <a:off x="-1280483" y="-701623"/>
            <a:ext cx="6552026" cy="4193297"/>
          </a:xfrm>
          <a:custGeom>
            <a:avLst/>
            <a:gdLst/>
            <a:ahLst/>
            <a:cxnLst/>
            <a:rect l="l" t="t" r="r" b="b"/>
            <a:pathLst>
              <a:path w="6552026" h="4193297">
                <a:moveTo>
                  <a:pt x="0" y="4193297"/>
                </a:moveTo>
                <a:lnTo>
                  <a:pt x="6552026" y="4193297"/>
                </a:lnTo>
                <a:lnTo>
                  <a:pt x="6552026" y="0"/>
                </a:lnTo>
                <a:lnTo>
                  <a:pt x="0" y="0"/>
                </a:lnTo>
                <a:lnTo>
                  <a:pt x="0" y="4193297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 t="-11287" r="-12359" b="-1072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790631" y="-3420266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1"/>
                </a:lnTo>
                <a:lnTo>
                  <a:pt x="0" y="7775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501611" y="1208478"/>
            <a:ext cx="12734463" cy="1890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09"/>
              </a:lnSpc>
            </a:pPr>
            <a:r>
              <a:rPr lang="en-US" sz="5435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PROBLEM DEFINITION &amp; SCOPE</a:t>
            </a:r>
          </a:p>
          <a:p>
            <a:pPr algn="ctr">
              <a:lnSpc>
                <a:spcPts val="7609"/>
              </a:lnSpc>
            </a:pPr>
            <a:endParaRPr lang="en-US" sz="5435" b="1">
              <a:solidFill>
                <a:srgbClr val="002B58"/>
              </a:solidFill>
              <a:latin typeface="Monda Bold"/>
              <a:ea typeface="Monda Bold"/>
              <a:cs typeface="Monda Bold"/>
              <a:sym typeface="Monda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613782" y="3434524"/>
            <a:ext cx="10510121" cy="3975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Scope:</a:t>
            </a:r>
          </a:p>
          <a:p>
            <a:pPr marL="701674" lvl="1" indent="-350837" algn="l">
              <a:lnSpc>
                <a:spcPts val="4549"/>
              </a:lnSpc>
              <a:buFont typeface="Arial"/>
              <a:buChar char="•"/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Automate bug and accessibility detection</a:t>
            </a:r>
          </a:p>
          <a:p>
            <a:pPr marL="701674" lvl="1" indent="-350837" algn="l">
              <a:lnSpc>
                <a:spcPts val="4549"/>
              </a:lnSpc>
              <a:buFont typeface="Arial"/>
              <a:buChar char="•"/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Visualize bugs with heatmaps</a:t>
            </a:r>
          </a:p>
          <a:p>
            <a:pPr marL="701674" lvl="1" indent="-350837" algn="l">
              <a:lnSpc>
                <a:spcPts val="4549"/>
              </a:lnSpc>
              <a:buFont typeface="Arial"/>
              <a:buChar char="•"/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Provide downloadable PDF reports</a:t>
            </a:r>
          </a:p>
          <a:p>
            <a:pPr marL="701674" lvl="1" indent="-350837" algn="l">
              <a:lnSpc>
                <a:spcPts val="4549"/>
              </a:lnSpc>
              <a:buFont typeface="Arial"/>
              <a:buChar char="•"/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providing one platform for combined solutions like heatmaps,WCAG color corrections,</a:t>
            </a:r>
          </a:p>
          <a:p>
            <a:pPr algn="l">
              <a:lnSpc>
                <a:spcPts val="4549"/>
              </a:lnSpc>
            </a:pPr>
            <a:endParaRPr lang="en-US" sz="3249">
              <a:solidFill>
                <a:srgbClr val="002B58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sp>
        <p:nvSpPr>
          <p:cNvPr id="7" name="Freeform 7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3501611" y="2411224"/>
            <a:ext cx="841622" cy="688026"/>
          </a:xfrm>
          <a:custGeom>
            <a:avLst/>
            <a:gdLst/>
            <a:ahLst/>
            <a:cxnLst/>
            <a:rect l="l" t="t" r="r" b="b"/>
            <a:pathLst>
              <a:path w="841622" h="688026">
                <a:moveTo>
                  <a:pt x="0" y="0"/>
                </a:moveTo>
                <a:lnTo>
                  <a:pt x="841622" y="0"/>
                </a:lnTo>
                <a:lnTo>
                  <a:pt x="841622" y="688026"/>
                </a:lnTo>
                <a:lnTo>
                  <a:pt x="0" y="68802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V="1">
            <a:off x="-1280483" y="-701623"/>
            <a:ext cx="6552026" cy="4193297"/>
          </a:xfrm>
          <a:custGeom>
            <a:avLst/>
            <a:gdLst/>
            <a:ahLst/>
            <a:cxnLst/>
            <a:rect l="l" t="t" r="r" b="b"/>
            <a:pathLst>
              <a:path w="6552026" h="4193297">
                <a:moveTo>
                  <a:pt x="0" y="4193297"/>
                </a:moveTo>
                <a:lnTo>
                  <a:pt x="6552026" y="4193297"/>
                </a:lnTo>
                <a:lnTo>
                  <a:pt x="6552026" y="0"/>
                </a:lnTo>
                <a:lnTo>
                  <a:pt x="0" y="0"/>
                </a:lnTo>
                <a:lnTo>
                  <a:pt x="0" y="4193297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790631" y="-3420266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1"/>
                </a:lnTo>
                <a:lnTo>
                  <a:pt x="0" y="7775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481457" y="3413125"/>
            <a:ext cx="12738020" cy="340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1674" lvl="1" indent="-350837" algn="l">
              <a:lnSpc>
                <a:spcPts val="4549"/>
              </a:lnSpc>
              <a:buFont typeface="Arial"/>
              <a:buChar char="•"/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Generate structured reports and annotation specified with Bug Detection. </a:t>
            </a:r>
          </a:p>
          <a:p>
            <a:pPr marL="701674" lvl="1" indent="-350837" algn="l">
              <a:lnSpc>
                <a:spcPts val="4549"/>
              </a:lnSpc>
              <a:buFont typeface="Arial"/>
              <a:buChar char="•"/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Upload and analyze UI screenshots</a:t>
            </a:r>
          </a:p>
          <a:p>
            <a:pPr marL="701674" lvl="1" indent="-350837" algn="l">
              <a:lnSpc>
                <a:spcPts val="4549"/>
              </a:lnSpc>
              <a:buFont typeface="Arial"/>
              <a:buChar char="•"/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Detect layout/accessibility issues</a:t>
            </a:r>
          </a:p>
          <a:p>
            <a:pPr marL="701674" lvl="1" indent="-350837" algn="l">
              <a:lnSpc>
                <a:spcPts val="4549"/>
              </a:lnSpc>
              <a:buFont typeface="Arial"/>
              <a:buChar char="•"/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Create a Revenue Generating for real world needs.</a:t>
            </a:r>
          </a:p>
          <a:p>
            <a:pPr algn="l">
              <a:lnSpc>
                <a:spcPts val="4549"/>
              </a:lnSpc>
            </a:pPr>
            <a:endParaRPr lang="en-US" sz="3249">
              <a:solidFill>
                <a:srgbClr val="002B58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3833456" y="2013013"/>
            <a:ext cx="587071" cy="650760"/>
          </a:xfrm>
          <a:custGeom>
            <a:avLst/>
            <a:gdLst/>
            <a:ahLst/>
            <a:cxnLst/>
            <a:rect l="l" t="t" r="r" b="b"/>
            <a:pathLst>
              <a:path w="587071" h="650760">
                <a:moveTo>
                  <a:pt x="0" y="0"/>
                </a:moveTo>
                <a:lnTo>
                  <a:pt x="587072" y="0"/>
                </a:lnTo>
                <a:lnTo>
                  <a:pt x="587072" y="650761"/>
                </a:lnTo>
                <a:lnTo>
                  <a:pt x="0" y="6507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600515" y="1908238"/>
            <a:ext cx="9086970" cy="1925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69"/>
              </a:lnSpc>
            </a:pPr>
            <a:r>
              <a:rPr lang="en-US" sz="55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GOALS &amp; OBJECTIVES</a:t>
            </a:r>
          </a:p>
          <a:p>
            <a:pPr algn="l">
              <a:lnSpc>
                <a:spcPts val="7769"/>
              </a:lnSpc>
            </a:pPr>
            <a:endParaRPr lang="en-US" sz="5550" b="1">
              <a:solidFill>
                <a:srgbClr val="002B58"/>
              </a:solidFill>
              <a:latin typeface="Monda Bold"/>
              <a:ea typeface="Monda Bold"/>
              <a:cs typeface="Monda Bold"/>
              <a:sym typeface="Monda Bold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flipV="1">
            <a:off x="-1280483" y="-701623"/>
            <a:ext cx="6552026" cy="4193297"/>
          </a:xfrm>
          <a:custGeom>
            <a:avLst/>
            <a:gdLst/>
            <a:ahLst/>
            <a:cxnLst/>
            <a:rect l="l" t="t" r="r" b="b"/>
            <a:pathLst>
              <a:path w="6552026" h="4193297">
                <a:moveTo>
                  <a:pt x="0" y="4193297"/>
                </a:moveTo>
                <a:lnTo>
                  <a:pt x="6552026" y="4193297"/>
                </a:lnTo>
                <a:lnTo>
                  <a:pt x="6552026" y="0"/>
                </a:lnTo>
                <a:lnTo>
                  <a:pt x="0" y="0"/>
                </a:lnTo>
                <a:lnTo>
                  <a:pt x="0" y="4193297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790631" y="-3420266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1"/>
                </a:lnTo>
                <a:lnTo>
                  <a:pt x="0" y="7775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139658" y="923925"/>
            <a:ext cx="8910115" cy="2907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9"/>
              </a:lnSpc>
            </a:pPr>
            <a:r>
              <a:rPr lang="en-US" sz="55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CONSTRAINTS &amp; EXPECTED OUTCOMES</a:t>
            </a:r>
          </a:p>
          <a:p>
            <a:pPr algn="ctr">
              <a:lnSpc>
                <a:spcPts val="7769"/>
              </a:lnSpc>
            </a:pPr>
            <a:endParaRPr lang="en-US" sz="5550" b="1">
              <a:solidFill>
                <a:srgbClr val="002B58"/>
              </a:solidFill>
              <a:latin typeface="Monda Bold"/>
              <a:ea typeface="Monda Bold"/>
              <a:cs typeface="Monda Bold"/>
              <a:sym typeface="Monda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821010" y="4543013"/>
            <a:ext cx="6837565" cy="340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1674" lvl="1" indent="-350837" algn="l">
              <a:lnSpc>
                <a:spcPts val="4549"/>
              </a:lnSpc>
              <a:buFont typeface="Arial"/>
              <a:buChar char="•"/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 WCAG detection accuracy, heatmap limitations</a:t>
            </a:r>
          </a:p>
          <a:p>
            <a:pPr marL="701674" lvl="1" indent="-350837" algn="l">
              <a:lnSpc>
                <a:spcPts val="4549"/>
              </a:lnSpc>
              <a:buFont typeface="Arial"/>
              <a:buChar char="•"/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Processing overhead, third-party API dependencies</a:t>
            </a:r>
          </a:p>
          <a:p>
            <a:pPr marL="701674" lvl="1" indent="-350837" algn="l">
              <a:lnSpc>
                <a:spcPts val="4549"/>
              </a:lnSpc>
              <a:buFont typeface="Arial"/>
              <a:buChar char="•"/>
            </a:pPr>
            <a:r>
              <a:rPr lang="en-US" sz="3249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Data privacy.</a:t>
            </a:r>
          </a:p>
          <a:p>
            <a:pPr algn="l">
              <a:lnSpc>
                <a:spcPts val="4549"/>
              </a:lnSpc>
            </a:pPr>
            <a:endParaRPr lang="en-US" sz="3249">
              <a:solidFill>
                <a:srgbClr val="002B58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2001579" y="3342978"/>
            <a:ext cx="587071" cy="650760"/>
          </a:xfrm>
          <a:custGeom>
            <a:avLst/>
            <a:gdLst/>
            <a:ahLst/>
            <a:cxnLst/>
            <a:rect l="l" t="t" r="r" b="b"/>
            <a:pathLst>
              <a:path w="587071" h="650760">
                <a:moveTo>
                  <a:pt x="0" y="0"/>
                </a:moveTo>
                <a:lnTo>
                  <a:pt x="587072" y="0"/>
                </a:lnTo>
                <a:lnTo>
                  <a:pt x="587072" y="650760"/>
                </a:lnTo>
                <a:lnTo>
                  <a:pt x="0" y="6507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009990" y="3406363"/>
            <a:ext cx="5004342" cy="111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3249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CONSTRAINTS:</a:t>
            </a:r>
          </a:p>
          <a:p>
            <a:pPr algn="l">
              <a:lnSpc>
                <a:spcPts val="4549"/>
              </a:lnSpc>
            </a:pPr>
            <a:endParaRPr lang="en-US" sz="3249" b="1">
              <a:solidFill>
                <a:srgbClr val="002B58"/>
              </a:solidFill>
              <a:latin typeface="Monda Bold"/>
              <a:ea typeface="Monda Bold"/>
              <a:cs typeface="Monda Bold"/>
              <a:sym typeface="Monda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101691" y="4413910"/>
            <a:ext cx="6473793" cy="5118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Automated WCAG audits (AA, AAA)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Heatmap-based suggestions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Downloadable reports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Admin dashboard with analytics.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Super Admin will have control over all Applications.</a:t>
            </a:r>
          </a:p>
          <a:p>
            <a:pPr algn="l">
              <a:lnSpc>
                <a:spcPts val="4555"/>
              </a:lnSpc>
            </a:pPr>
            <a:endParaRPr lang="en-US" sz="3253">
              <a:solidFill>
                <a:srgbClr val="002B58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9979742" y="3342978"/>
            <a:ext cx="587071" cy="650760"/>
          </a:xfrm>
          <a:custGeom>
            <a:avLst/>
            <a:gdLst/>
            <a:ahLst/>
            <a:cxnLst/>
            <a:rect l="l" t="t" r="r" b="b"/>
            <a:pathLst>
              <a:path w="587071" h="650760">
                <a:moveTo>
                  <a:pt x="0" y="0"/>
                </a:moveTo>
                <a:lnTo>
                  <a:pt x="587072" y="0"/>
                </a:lnTo>
                <a:lnTo>
                  <a:pt x="587072" y="650760"/>
                </a:lnTo>
                <a:lnTo>
                  <a:pt x="0" y="6507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766839" y="3285828"/>
            <a:ext cx="6320332" cy="111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3249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EXPECTED OUTCOMES:</a:t>
            </a:r>
          </a:p>
          <a:p>
            <a:pPr algn="l">
              <a:lnSpc>
                <a:spcPts val="4549"/>
              </a:lnSpc>
            </a:pPr>
            <a:endParaRPr lang="en-US" sz="3249" b="1">
              <a:solidFill>
                <a:srgbClr val="002B58"/>
              </a:solidFill>
              <a:latin typeface="Monda Bold"/>
              <a:ea typeface="Monda Bold"/>
              <a:cs typeface="Monda Bold"/>
              <a:sym typeface="Monda Bold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flipV="1">
            <a:off x="-1280483" y="-701623"/>
            <a:ext cx="6202987" cy="3969911"/>
          </a:xfrm>
          <a:custGeom>
            <a:avLst/>
            <a:gdLst/>
            <a:ahLst/>
            <a:cxnLst/>
            <a:rect l="l" t="t" r="r" b="b"/>
            <a:pathLst>
              <a:path w="6202987" h="3969911">
                <a:moveTo>
                  <a:pt x="0" y="3969912"/>
                </a:moveTo>
                <a:lnTo>
                  <a:pt x="6202986" y="3969912"/>
                </a:lnTo>
                <a:lnTo>
                  <a:pt x="6202986" y="0"/>
                </a:lnTo>
                <a:lnTo>
                  <a:pt x="0" y="0"/>
                </a:lnTo>
                <a:lnTo>
                  <a:pt x="0" y="3969912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790631" y="-3420266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1"/>
                </a:lnTo>
                <a:lnTo>
                  <a:pt x="0" y="7775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014349" y="2199262"/>
            <a:ext cx="11151634" cy="1925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69"/>
              </a:lnSpc>
            </a:pPr>
            <a:r>
              <a:rPr lang="en-US" sz="555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SOFTWARE REQUIREMENTS</a:t>
            </a:r>
          </a:p>
          <a:p>
            <a:pPr algn="ctr">
              <a:lnSpc>
                <a:spcPts val="7769"/>
              </a:lnSpc>
            </a:pPr>
            <a:endParaRPr lang="en-US" sz="5550" b="1">
              <a:solidFill>
                <a:srgbClr val="002B58"/>
              </a:solidFill>
              <a:latin typeface="Monda Bold"/>
              <a:ea typeface="Monda Bold"/>
              <a:cs typeface="Monda Bold"/>
              <a:sym typeface="Monda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014349" y="3526165"/>
            <a:ext cx="8659055" cy="4546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55"/>
              </a:lnSpc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Frontend: React.js</a:t>
            </a:r>
          </a:p>
          <a:p>
            <a:pPr algn="l">
              <a:lnSpc>
                <a:spcPts val="4555"/>
              </a:lnSpc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Backend: ASP.NET Core Web API</a:t>
            </a:r>
          </a:p>
          <a:p>
            <a:pPr algn="l">
              <a:lnSpc>
                <a:spcPts val="4555"/>
              </a:lnSpc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Database: MYSQL</a:t>
            </a:r>
          </a:p>
          <a:p>
            <a:pPr algn="l">
              <a:lnSpc>
                <a:spcPts val="4555"/>
              </a:lnSpc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Storage: Azure Blob</a:t>
            </a:r>
          </a:p>
          <a:p>
            <a:pPr algn="l">
              <a:lnSpc>
                <a:spcPts val="4555"/>
              </a:lnSpc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Payment Gateway: Razorpay API</a:t>
            </a:r>
          </a:p>
          <a:p>
            <a:pPr algn="l">
              <a:lnSpc>
                <a:spcPts val="4555"/>
              </a:lnSpc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 </a:t>
            </a:r>
            <a:r>
              <a:rPr lang="en-US" sz="3253" b="1">
                <a:solidFill>
                  <a:srgbClr val="000000"/>
                </a:solidFill>
                <a:latin typeface="Monda Bold"/>
                <a:ea typeface="Monda Bold"/>
                <a:cs typeface="Monda Bold"/>
                <a:sym typeface="Monda Bold"/>
              </a:rPr>
              <a:t> </a:t>
            </a:r>
          </a:p>
          <a:p>
            <a:pPr algn="l">
              <a:lnSpc>
                <a:spcPts val="4555"/>
              </a:lnSpc>
            </a:pPr>
            <a:endParaRPr lang="en-US" sz="3253" b="1">
              <a:solidFill>
                <a:srgbClr val="000000"/>
              </a:solidFill>
              <a:latin typeface="Monda Bold"/>
              <a:ea typeface="Monda Bold"/>
              <a:cs typeface="Monda Bold"/>
              <a:sym typeface="Monda Bold"/>
            </a:endParaRPr>
          </a:p>
          <a:p>
            <a:pPr algn="l">
              <a:lnSpc>
                <a:spcPts val="4555"/>
              </a:lnSpc>
            </a:pPr>
            <a:endParaRPr lang="en-US" sz="3253" b="1">
              <a:solidFill>
                <a:srgbClr val="000000"/>
              </a:solidFill>
              <a:latin typeface="Monda Bold"/>
              <a:ea typeface="Monda Bold"/>
              <a:cs typeface="Monda Bold"/>
              <a:sym typeface="Monda Bold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3720813" y="2304037"/>
            <a:ext cx="587071" cy="650760"/>
          </a:xfrm>
          <a:custGeom>
            <a:avLst/>
            <a:gdLst/>
            <a:ahLst/>
            <a:cxnLst/>
            <a:rect l="l" t="t" r="r" b="b"/>
            <a:pathLst>
              <a:path w="587071" h="650760">
                <a:moveTo>
                  <a:pt x="0" y="0"/>
                </a:moveTo>
                <a:lnTo>
                  <a:pt x="587071" y="0"/>
                </a:lnTo>
                <a:lnTo>
                  <a:pt x="587071" y="650760"/>
                </a:lnTo>
                <a:lnTo>
                  <a:pt x="0" y="6507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flipV="1">
            <a:off x="-1280483" y="-701623"/>
            <a:ext cx="6202987" cy="3969911"/>
          </a:xfrm>
          <a:custGeom>
            <a:avLst/>
            <a:gdLst/>
            <a:ahLst/>
            <a:cxnLst/>
            <a:rect l="l" t="t" r="r" b="b"/>
            <a:pathLst>
              <a:path w="6202987" h="3969911">
                <a:moveTo>
                  <a:pt x="0" y="3969912"/>
                </a:moveTo>
                <a:lnTo>
                  <a:pt x="6202986" y="3969912"/>
                </a:lnTo>
                <a:lnTo>
                  <a:pt x="6202986" y="0"/>
                </a:lnTo>
                <a:lnTo>
                  <a:pt x="0" y="0"/>
                </a:lnTo>
                <a:lnTo>
                  <a:pt x="0" y="3969912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 t="-11287" r="-12359" b="-1072"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790631" y="-3420266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1"/>
                </a:lnTo>
                <a:lnTo>
                  <a:pt x="0" y="77750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367119" y="3860343"/>
            <a:ext cx="8537938" cy="3403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Screenshot upload and processing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Heatmap UI detection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WCAG color contrast validation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PDF report generation</a:t>
            </a:r>
          </a:p>
          <a:p>
            <a:pPr marL="702450" lvl="1" indent="-351225" algn="l">
              <a:lnSpc>
                <a:spcPts val="4555"/>
              </a:lnSpc>
              <a:buFont typeface="Arial"/>
              <a:buChar char="•"/>
            </a:pPr>
            <a:r>
              <a:rPr lang="en-US" sz="3253">
                <a:solidFill>
                  <a:srgbClr val="002B58"/>
                </a:solidFill>
                <a:latin typeface="Monda"/>
                <a:ea typeface="Monda"/>
                <a:cs typeface="Monda"/>
                <a:sym typeface="Monda"/>
              </a:rPr>
              <a:t>Subscription and payment integration</a:t>
            </a:r>
          </a:p>
          <a:p>
            <a:pPr algn="l">
              <a:lnSpc>
                <a:spcPts val="4555"/>
              </a:lnSpc>
            </a:pPr>
            <a:endParaRPr lang="en-US" sz="3253">
              <a:solidFill>
                <a:srgbClr val="002B58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367119" y="2177593"/>
            <a:ext cx="11953836" cy="173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1">
                <a:solidFill>
                  <a:srgbClr val="002B58"/>
                </a:solidFill>
                <a:latin typeface="Monda Bold"/>
                <a:ea typeface="Monda Bold"/>
                <a:cs typeface="Monda Bold"/>
                <a:sym typeface="Monda Bold"/>
              </a:rPr>
              <a:t> PROPOSED SYSTEM FEATURES</a:t>
            </a:r>
          </a:p>
          <a:p>
            <a:pPr algn="ctr">
              <a:lnSpc>
                <a:spcPts val="7000"/>
              </a:lnSpc>
            </a:pPr>
            <a:endParaRPr lang="en-US" sz="5000" b="1">
              <a:solidFill>
                <a:srgbClr val="002B58"/>
              </a:solidFill>
              <a:latin typeface="Monda Bold"/>
              <a:ea typeface="Monda Bold"/>
              <a:cs typeface="Monda Bold"/>
              <a:sym typeface="Monda Bold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3367119" y="2444408"/>
            <a:ext cx="587071" cy="650760"/>
          </a:xfrm>
          <a:custGeom>
            <a:avLst/>
            <a:gdLst/>
            <a:ahLst/>
            <a:cxnLst/>
            <a:rect l="l" t="t" r="r" b="b"/>
            <a:pathLst>
              <a:path w="587071" h="650760">
                <a:moveTo>
                  <a:pt x="0" y="0"/>
                </a:moveTo>
                <a:lnTo>
                  <a:pt x="587072" y="0"/>
                </a:lnTo>
                <a:lnTo>
                  <a:pt x="587072" y="650760"/>
                </a:lnTo>
                <a:lnTo>
                  <a:pt x="0" y="6507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646086" y="6399494"/>
            <a:ext cx="5568589" cy="7775011"/>
          </a:xfrm>
          <a:custGeom>
            <a:avLst/>
            <a:gdLst/>
            <a:ahLst/>
            <a:cxnLst/>
            <a:rect l="l" t="t" r="r" b="b"/>
            <a:pathLst>
              <a:path w="5568589" h="7775011">
                <a:moveTo>
                  <a:pt x="0" y="0"/>
                </a:moveTo>
                <a:lnTo>
                  <a:pt x="5568589" y="0"/>
                </a:lnTo>
                <a:lnTo>
                  <a:pt x="5568589" y="7775012"/>
                </a:lnTo>
                <a:lnTo>
                  <a:pt x="0" y="77750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3338587" y="7001489"/>
            <a:ext cx="6229896" cy="3987133"/>
          </a:xfrm>
          <a:custGeom>
            <a:avLst/>
            <a:gdLst/>
            <a:ahLst/>
            <a:cxnLst/>
            <a:rect l="l" t="t" r="r" b="b"/>
            <a:pathLst>
              <a:path w="6229896" h="3987133">
                <a:moveTo>
                  <a:pt x="6229896" y="0"/>
                </a:moveTo>
                <a:lnTo>
                  <a:pt x="0" y="0"/>
                </a:lnTo>
                <a:lnTo>
                  <a:pt x="0" y="3987134"/>
                </a:lnTo>
                <a:lnTo>
                  <a:pt x="6229896" y="3987134"/>
                </a:lnTo>
                <a:lnTo>
                  <a:pt x="622989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flipV="1">
            <a:off x="-1280483" y="-701623"/>
            <a:ext cx="6202987" cy="3969911"/>
          </a:xfrm>
          <a:custGeom>
            <a:avLst/>
            <a:gdLst/>
            <a:ahLst/>
            <a:cxnLst/>
            <a:rect l="l" t="t" r="r" b="b"/>
            <a:pathLst>
              <a:path w="6202987" h="3969911">
                <a:moveTo>
                  <a:pt x="0" y="3969912"/>
                </a:moveTo>
                <a:lnTo>
                  <a:pt x="6202986" y="3969912"/>
                </a:lnTo>
                <a:lnTo>
                  <a:pt x="6202986" y="0"/>
                </a:lnTo>
                <a:lnTo>
                  <a:pt x="0" y="0"/>
                </a:lnTo>
                <a:lnTo>
                  <a:pt x="0" y="3969912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428</Words>
  <Application>Microsoft Office PowerPoint</Application>
  <PresentationFormat>Custom</PresentationFormat>
  <Paragraphs>80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Monda</vt:lpstr>
      <vt:lpstr>Monda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UIRADAR</dc:title>
  <dc:creator>Acer</dc:creator>
  <cp:lastModifiedBy>Dell</cp:lastModifiedBy>
  <cp:revision>15</cp:revision>
  <dcterms:created xsi:type="dcterms:W3CDTF">2006-08-16T00:00:00Z</dcterms:created>
  <dcterms:modified xsi:type="dcterms:W3CDTF">2025-08-11T03:07:17Z</dcterms:modified>
  <dc:identifier>DAGvA19Bi-Y</dc:identifier>
</cp:coreProperties>
</file>

<file path=docProps/thumbnail.jpeg>
</file>